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2"/>
  </p:notesMasterIdLst>
  <p:handoutMasterIdLst>
    <p:handoutMasterId r:id="rId23"/>
  </p:handoutMasterIdLst>
  <p:sldIdLst>
    <p:sldId id="269" r:id="rId6"/>
    <p:sldId id="279" r:id="rId7"/>
    <p:sldId id="296" r:id="rId8"/>
    <p:sldId id="286" r:id="rId9"/>
    <p:sldId id="287" r:id="rId10"/>
    <p:sldId id="289" r:id="rId11"/>
    <p:sldId id="284" r:id="rId12"/>
    <p:sldId id="288" r:id="rId13"/>
    <p:sldId id="297" r:id="rId14"/>
    <p:sldId id="292" r:id="rId15"/>
    <p:sldId id="293" r:id="rId16"/>
    <p:sldId id="294" r:id="rId17"/>
    <p:sldId id="295" r:id="rId18"/>
    <p:sldId id="298" r:id="rId19"/>
    <p:sldId id="29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6621" autoAdjust="0"/>
  </p:normalViewPr>
  <p:slideViewPr>
    <p:cSldViewPr snapToGrid="0" snapToObjects="1">
      <p:cViewPr varScale="1">
        <p:scale>
          <a:sx n="140" d="100"/>
          <a:sy n="140" d="100"/>
        </p:scale>
        <p:origin x="248" y="20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9/1/20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9/1/20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portal.ogc.org/files/?artifact_id=94030" TargetMode="External"/><Relationship Id="rId2" Type="http://schemas.openxmlformats.org/officeDocument/2006/relationships/hyperlink" Target="https://portal.ogc.org/files/?artifact_id=94028" TargetMode="External"/><Relationship Id="rId1" Type="http://schemas.openxmlformats.org/officeDocument/2006/relationships/slideLayout" Target="../slideLayouts/slideLayout2.xml"/><Relationship Id="rId4" Type="http://schemas.openxmlformats.org/officeDocument/2006/relationships/hyperlink" Target="https://portal.ogc.org/files/?artifact_id=94059"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hronosGroup/glTF/tree/master/specification/2.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opengeospatial/OGC-ISG-Sprint-Sep-20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wiki/Kickoff-Meeting-Agend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OGC Specifications, Document, and Reports</a:t>
            </a:r>
          </a:p>
          <a:p>
            <a:pPr lvl="1"/>
            <a:r>
              <a:rPr lang="en-US" dirty="0" err="1"/>
              <a:t>GeoVolume</a:t>
            </a:r>
            <a:r>
              <a:rPr lang="en-US" dirty="0"/>
              <a:t> (</a:t>
            </a:r>
            <a:r>
              <a:rPr lang="en-US" dirty="0">
                <a:hlinkClick r:id="rId2"/>
              </a:rPr>
              <a:t>https://portal.ogc.org/files/?artifact_id=94029</a:t>
            </a:r>
            <a:r>
              <a:rPr lang="en-US" dirty="0"/>
              <a:t>)</a:t>
            </a:r>
          </a:p>
          <a:p>
            <a:pPr lvl="1"/>
            <a:r>
              <a:rPr lang="en-US" dirty="0"/>
              <a:t>Pilot Engineering Report</a:t>
            </a:r>
          </a:p>
          <a:p>
            <a:pPr lvl="2"/>
            <a:r>
              <a:rPr lang="en-US" dirty="0"/>
              <a:t>Exec Summary: </a:t>
            </a:r>
            <a:r>
              <a:rPr lang="en-US" dirty="0">
                <a:hlinkClick r:id="rId3"/>
              </a:rPr>
              <a:t>https://portal.ogc.org/files/?artifact_id=94030</a:t>
            </a:r>
            <a:endParaRPr lang="en-US" dirty="0"/>
          </a:p>
          <a:p>
            <a:pPr lvl="2"/>
            <a:r>
              <a:rPr lang="en-US" dirty="0"/>
              <a:t>Experiences: </a:t>
            </a:r>
            <a:r>
              <a:rPr lang="en-US" dirty="0">
                <a:hlinkClick r:id="rId2"/>
              </a:rPr>
              <a:t>https://portal.ogc.org/files/?artifact_id=94028</a:t>
            </a:r>
            <a:endParaRPr lang="en-US" dirty="0"/>
          </a:p>
          <a:p>
            <a:pPr lvl="1"/>
            <a:r>
              <a:rPr lang="en-US" dirty="0"/>
              <a:t>Other documents – all listed in </a:t>
            </a:r>
            <a:r>
              <a:rPr lang="en-US" dirty="0" err="1"/>
              <a:t>CfP</a:t>
            </a:r>
            <a:r>
              <a:rPr lang="en-US" dirty="0"/>
              <a:t> (</a:t>
            </a:r>
            <a:r>
              <a:rPr lang="en-US" dirty="0">
                <a:hlinkClick r:id="rId4"/>
              </a:rPr>
              <a:t>https://portal.ogc.org/files/?artifact_id=94059</a:t>
            </a:r>
            <a:r>
              <a:rPr lang="en-US" dirty="0"/>
              <a:t>)</a:t>
            </a:r>
          </a:p>
        </p:txBody>
      </p:sp>
      <p:sp>
        <p:nvSpPr>
          <p:cNvPr id="3" name="Slide Number Placeholder 2"/>
          <p:cNvSpPr>
            <a:spLocks noGrp="1"/>
          </p:cNvSpPr>
          <p:nvPr>
            <p:ph type="sldNum" sz="quarter" idx="4"/>
          </p:nvPr>
        </p:nvSpPr>
        <p:spPr/>
        <p:txBody>
          <a:bodyPr/>
          <a:lstStyle/>
          <a:p>
            <a:fld id="{0F9F7EA0-3F56-4C7E-9B2D-3423B3AF0281}" type="slidenum">
              <a:rPr lang="en-US" smtClean="0"/>
              <a:pPr/>
              <a:t>10</a:t>
            </a:fld>
            <a:endParaRPr lang="en-US" dirty="0"/>
          </a:p>
        </p:txBody>
      </p:sp>
      <p:sp>
        <p:nvSpPr>
          <p:cNvPr id="4" name="Title 3"/>
          <p:cNvSpPr>
            <a:spLocks noGrp="1"/>
          </p:cNvSpPr>
          <p:nvPr>
            <p:ph type="title"/>
          </p:nvPr>
        </p:nvSpPr>
        <p:spPr/>
        <p:txBody>
          <a:bodyPr/>
          <a:lstStyle/>
          <a:p>
            <a:r>
              <a:rPr lang="en-US" dirty="0"/>
              <a:t>Document Resources</a:t>
            </a:r>
          </a:p>
        </p:txBody>
      </p:sp>
    </p:spTree>
    <p:extLst>
      <p:ext uri="{BB962C8B-B14F-4D97-AF65-F5344CB8AC3E}">
        <p14:creationId xmlns:p14="http://schemas.microsoft.com/office/powerpoint/2010/main" val="194738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Khronos Group – glTF</a:t>
            </a:r>
          </a:p>
          <a:p>
            <a:pPr lvl="1"/>
            <a:r>
              <a:rPr lang="en-US" dirty="0"/>
              <a:t>V2.0 2017-06-09: </a:t>
            </a:r>
            <a:br>
              <a:rPr lang="en-US" dirty="0">
                <a:hlinkClick r:id="rId2"/>
              </a:rPr>
            </a:br>
            <a:r>
              <a:rPr lang="en-US" dirty="0">
                <a:hlinkClick r:id="rId2"/>
              </a:rPr>
              <a:t>https://github.com/KhronosGroup/glTF/tree/master/specification/2.0</a:t>
            </a:r>
            <a:endParaRPr lang="en-US" dirty="0"/>
          </a:p>
          <a:p>
            <a:pPr lvl="1"/>
            <a:r>
              <a:rPr lang="en-US" dirty="0"/>
              <a:t>Continually updated with extensions</a:t>
            </a:r>
          </a:p>
          <a:p>
            <a:pPr lvl="1"/>
            <a:r>
              <a:rPr lang="en-US" dirty="0"/>
              <a:t>Beginning to start ISO ratification process for Publicly Available Specification</a:t>
            </a:r>
          </a:p>
          <a:p>
            <a:pPr lvl="1"/>
            <a:endParaRPr lang="en-US" dirty="0"/>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11</a:t>
            </a:fld>
            <a:endParaRPr lang="en-US" dirty="0"/>
          </a:p>
        </p:txBody>
      </p:sp>
      <p:sp>
        <p:nvSpPr>
          <p:cNvPr id="4" name="Title 3"/>
          <p:cNvSpPr>
            <a:spLocks noGrp="1"/>
          </p:cNvSpPr>
          <p:nvPr>
            <p:ph type="title"/>
          </p:nvPr>
        </p:nvSpPr>
        <p:spPr/>
        <p:txBody>
          <a:bodyPr/>
          <a:lstStyle/>
          <a:p>
            <a:r>
              <a:rPr lang="en-US" dirty="0"/>
              <a:t>Other Documents</a:t>
            </a:r>
          </a:p>
        </p:txBody>
      </p:sp>
    </p:spTree>
    <p:extLst>
      <p:ext uri="{BB962C8B-B14F-4D97-AF65-F5344CB8AC3E}">
        <p14:creationId xmlns:p14="http://schemas.microsoft.com/office/powerpoint/2010/main" val="40407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GitHub</a:t>
            </a:r>
          </a:p>
          <a:p>
            <a:pPr lvl="1"/>
            <a:r>
              <a:rPr lang="en-US" dirty="0">
                <a:hlinkClick r:id="rId2"/>
              </a:rPr>
              <a:t>https://github.com/opengeospatial/OGC-ISG-Sprint-Sep-2020</a:t>
            </a:r>
            <a:endParaRPr lang="en-US" dirty="0"/>
          </a:p>
          <a:p>
            <a:pPr lvl="1"/>
            <a:r>
              <a:rPr lang="en-US" dirty="0"/>
              <a:t>Must agree to OGC terms before write access</a:t>
            </a:r>
          </a:p>
          <a:p>
            <a:pPr lvl="1"/>
            <a:r>
              <a:rPr lang="en-US" dirty="0"/>
              <a:t>Wiki</a:t>
            </a:r>
          </a:p>
          <a:p>
            <a:r>
              <a:rPr lang="en-US" dirty="0"/>
              <a:t>Slack</a:t>
            </a:r>
          </a:p>
          <a:p>
            <a:pPr lvl="1"/>
            <a:r>
              <a:rPr lang="en-US" dirty="0"/>
              <a:t>Scott sent invitations </a:t>
            </a:r>
          </a:p>
          <a:p>
            <a:pPr lvl="1"/>
            <a:r>
              <a:rPr lang="en-US" dirty="0"/>
              <a:t>Send request to Scott for additional channels</a:t>
            </a:r>
          </a:p>
          <a:p>
            <a:r>
              <a:rPr lang="en-US" dirty="0"/>
              <a:t>OGC Portal</a:t>
            </a:r>
          </a:p>
          <a:p>
            <a:pPr lvl="1"/>
            <a:r>
              <a:rPr lang="en-US" dirty="0"/>
              <a:t>Use email list for any correspondence that must have a permanent record.</a:t>
            </a:r>
          </a:p>
          <a:p>
            <a:pPr lvl="1"/>
            <a:r>
              <a:rPr lang="en-US" dirty="0"/>
              <a:t>Ditto for files… upload them to the Portal.</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12</a:t>
            </a:fld>
            <a:endParaRPr lang="en-US" dirty="0"/>
          </a:p>
        </p:txBody>
      </p:sp>
      <p:sp>
        <p:nvSpPr>
          <p:cNvPr id="4" name="Title 3"/>
          <p:cNvSpPr>
            <a:spLocks noGrp="1"/>
          </p:cNvSpPr>
          <p:nvPr>
            <p:ph type="title"/>
          </p:nvPr>
        </p:nvSpPr>
        <p:spPr/>
        <p:txBody>
          <a:bodyPr/>
          <a:lstStyle/>
          <a:p>
            <a:r>
              <a:rPr lang="en-US" dirty="0"/>
              <a:t>Collaborative Tools</a:t>
            </a:r>
          </a:p>
        </p:txBody>
      </p:sp>
    </p:spTree>
    <p:extLst>
      <p:ext uri="{BB962C8B-B14F-4D97-AF65-F5344CB8AC3E}">
        <p14:creationId xmlns:p14="http://schemas.microsoft.com/office/powerpoint/2010/main" val="50188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Everything described above</a:t>
            </a:r>
          </a:p>
          <a:p>
            <a:r>
              <a:rPr lang="en-US" dirty="0"/>
              <a:t>Short everyday meetings</a:t>
            </a:r>
          </a:p>
          <a:p>
            <a:pPr lvl="1"/>
            <a:r>
              <a:rPr lang="en-US" dirty="0"/>
              <a:t>Mon-Thu (Sep. 21-25) 09:30 EDT start time.</a:t>
            </a:r>
          </a:p>
          <a:p>
            <a:pPr lvl="2"/>
            <a:r>
              <a:rPr lang="en-US" dirty="0"/>
              <a:t>~1.5 hours Monday.</a:t>
            </a:r>
          </a:p>
          <a:p>
            <a:pPr lvl="2"/>
            <a:r>
              <a:rPr lang="en-US" dirty="0"/>
              <a:t>Less on Tu-Thu (maybe a standup meeting).</a:t>
            </a:r>
          </a:p>
          <a:p>
            <a:pPr lvl="1"/>
            <a:r>
              <a:rPr lang="en-US" dirty="0"/>
              <a:t>Friday TBD.</a:t>
            </a:r>
          </a:p>
          <a:p>
            <a:pPr lvl="1"/>
            <a:r>
              <a:rPr lang="en-US" dirty="0"/>
              <a:t>Review progress</a:t>
            </a:r>
          </a:p>
          <a:p>
            <a:pPr lvl="1"/>
            <a:r>
              <a:rPr lang="en-US" dirty="0"/>
              <a:t>Need for additional tools</a:t>
            </a:r>
          </a:p>
          <a:p>
            <a:r>
              <a:rPr lang="en-US" dirty="0"/>
              <a:t>Sprint leadership available </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13</a:t>
            </a:fld>
            <a:endParaRPr lang="en-US" dirty="0"/>
          </a:p>
        </p:txBody>
      </p:sp>
      <p:sp>
        <p:nvSpPr>
          <p:cNvPr id="4" name="Title 3"/>
          <p:cNvSpPr>
            <a:spLocks noGrp="1"/>
          </p:cNvSpPr>
          <p:nvPr>
            <p:ph type="title"/>
          </p:nvPr>
        </p:nvSpPr>
        <p:spPr/>
        <p:txBody>
          <a:bodyPr/>
          <a:lstStyle/>
          <a:p>
            <a:r>
              <a:rPr lang="en-US" dirty="0"/>
              <a:t>During Sprint</a:t>
            </a:r>
          </a:p>
        </p:txBody>
      </p:sp>
    </p:spTree>
    <p:extLst>
      <p:ext uri="{BB962C8B-B14F-4D97-AF65-F5344CB8AC3E}">
        <p14:creationId xmlns:p14="http://schemas.microsoft.com/office/powerpoint/2010/main" val="19437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 Presentations:</a:t>
            </a:r>
          </a:p>
          <a:p>
            <a:pPr marL="457200" lvl="1">
              <a:lnSpc>
                <a:spcPct val="110000"/>
              </a:lnSpc>
            </a:pPr>
            <a:r>
              <a:rPr lang="en-US" dirty="0"/>
              <a:t>CAE, Steinbeis, Helyx, Ecere, Cognitics, Cesium, Hexagon, SimBlocks, InfoDao.</a:t>
            </a:r>
          </a:p>
          <a:p>
            <a:pPr marL="0">
              <a:lnSpc>
                <a:spcPct val="110000"/>
              </a:lnSpc>
            </a:pPr>
            <a:r>
              <a:rPr lang="en-US" dirty="0"/>
              <a:t>.</a:t>
            </a:r>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14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Participant Presentations</a:t>
            </a:r>
          </a:p>
        </p:txBody>
      </p:sp>
    </p:spTree>
    <p:extLst>
      <p:ext uri="{BB962C8B-B14F-4D97-AF65-F5344CB8AC3E}">
        <p14:creationId xmlns:p14="http://schemas.microsoft.com/office/powerpoint/2010/main" val="305422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7" y="1162838"/>
            <a:ext cx="10515600" cy="5382884"/>
          </a:xfrm>
        </p:spPr>
        <p:txBody>
          <a:bodyPr>
            <a:normAutofit/>
          </a:bodyPr>
          <a:lstStyle/>
          <a:p>
            <a:pPr marL="0">
              <a:lnSpc>
                <a:spcPct val="110000"/>
              </a:lnSpc>
            </a:pPr>
            <a:r>
              <a:rPr lang="en-US" dirty="0"/>
              <a:t>Tech.</a:t>
            </a:r>
          </a:p>
          <a:p>
            <a:pPr marL="457200" lvl="1">
              <a:lnSpc>
                <a:spcPct val="110000"/>
              </a:lnSpc>
            </a:pPr>
            <a:r>
              <a:rPr lang="en-US" dirty="0"/>
              <a:t>Coordination of testing between participants.</a:t>
            </a:r>
          </a:p>
          <a:p>
            <a:pPr marL="0">
              <a:lnSpc>
                <a:spcPct val="110000"/>
              </a:lnSpc>
            </a:pPr>
            <a:r>
              <a:rPr lang="en-US" dirty="0"/>
              <a:t>Admin.</a:t>
            </a:r>
          </a:p>
          <a:p>
            <a:pPr marL="457200" lvl="1">
              <a:lnSpc>
                <a:spcPct val="110000"/>
              </a:lnSpc>
            </a:pPr>
            <a:r>
              <a:rPr lang="en-US" dirty="0"/>
              <a:t>Participants be sure you have access to the GitHub repo.</a:t>
            </a:r>
          </a:p>
          <a:p>
            <a:pPr marL="914400" lvl="2">
              <a:lnSpc>
                <a:spcPct val="110000"/>
              </a:lnSpc>
            </a:pPr>
            <a:r>
              <a:rPr lang="en-US" dirty="0"/>
              <a:t>Create new Issues for any formal questions, suggestions, initial findings, future recommendations, etc. These will be harvested later for Sprint Report inputs.</a:t>
            </a:r>
          </a:p>
          <a:p>
            <a:pPr marL="914400" lvl="2">
              <a:lnSpc>
                <a:spcPct val="110000"/>
              </a:lnSpc>
            </a:pPr>
            <a:r>
              <a:rPr lang="en-US" dirty="0"/>
              <a:t>Wiki pages may be used to create more lengthy documents.</a:t>
            </a:r>
          </a:p>
          <a:p>
            <a:pPr marL="457200" lvl="1">
              <a:lnSpc>
                <a:spcPct val="110000"/>
              </a:lnSpc>
            </a:pPr>
            <a:r>
              <a:rPr lang="en-US" dirty="0"/>
              <a:t>Quick-hitting Q&amp;A can go through Slack.</a:t>
            </a:r>
          </a:p>
          <a:p>
            <a:pPr marL="457200" lvl="1">
              <a:lnSpc>
                <a:spcPct val="110000"/>
              </a:lnSpc>
            </a:pPr>
            <a:r>
              <a:rPr lang="en-US" dirty="0"/>
              <a:t>Should we set up a G2M for Tuesday Sep. 8 at 09:30 EDT?</a:t>
            </a:r>
          </a:p>
          <a:p>
            <a:pPr marL="0">
              <a:lnSpc>
                <a:spcPct val="110000"/>
              </a:lnSpc>
            </a:pPr>
            <a:r>
              <a:rPr lang="en-US" dirty="0"/>
              <a:t>AOB?</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15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Wrap-Up and Next Steps</a:t>
            </a:r>
          </a:p>
        </p:txBody>
      </p:sp>
    </p:spTree>
    <p:extLst>
      <p:ext uri="{BB962C8B-B14F-4D97-AF65-F5344CB8AC3E}">
        <p14:creationId xmlns:p14="http://schemas.microsoft.com/office/powerpoint/2010/main" val="2019273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16</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The Kickoff Agenda can be found in the GitHub repository at </a:t>
            </a:r>
            <a:r>
              <a:rPr lang="en-US" dirty="0">
                <a:hlinkClick r:id="rId2"/>
              </a:rPr>
              <a:t>https://github.com/opengeospatial/OGC-ISG-Sprint-Sep-2020/wiki/Kickoff-Meeting-Agenda</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p:cNvSpPr>
            <a:spLocks noGrp="1"/>
          </p:cNvSpPr>
          <p:nvPr>
            <p:ph type="title"/>
          </p:nvPr>
        </p:nvSpPr>
        <p:spPr/>
        <p:txBody>
          <a:bodyPr/>
          <a:lstStyle/>
          <a:p>
            <a:r>
              <a:rPr lang="en-US" dirty="0"/>
              <a:t>Where in the World</a:t>
            </a:r>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2262" y="1308354"/>
            <a:ext cx="774934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70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cameras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https://www.ogc.org/ogc/policies/conduct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Susan Raymie: SOCOM Sponsor Remarks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Raymie: SOCOM Sponsor Remarks</a:t>
            </a:r>
          </a:p>
        </p:txBody>
      </p:sp>
    </p:spTree>
    <p:extLst>
      <p:ext uri="{BB962C8B-B14F-4D97-AF65-F5344CB8AC3E}">
        <p14:creationId xmlns:p14="http://schemas.microsoft.com/office/powerpoint/2010/main" val="394024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Where is the draft spec and what did the Pilot test?</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Leonard Daly: Resources and Tools</a:t>
            </a:r>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r>
              <a:rPr lang="en-US" dirty="0"/>
              <a:t>Document Resources</a:t>
            </a:r>
          </a:p>
          <a:p>
            <a:pPr lvl="1"/>
            <a:r>
              <a:rPr lang="en-US" dirty="0"/>
              <a:t>OGC</a:t>
            </a:r>
          </a:p>
          <a:p>
            <a:pPr lvl="1"/>
            <a:r>
              <a:rPr lang="en-US" dirty="0"/>
              <a:t>Khronos</a:t>
            </a:r>
          </a:p>
          <a:p>
            <a:r>
              <a:rPr lang="en-US" dirty="0"/>
              <a:t>Collaborative Tools</a:t>
            </a:r>
          </a:p>
          <a:p>
            <a:pPr lvl="1"/>
            <a:r>
              <a:rPr lang="en-US" dirty="0"/>
              <a:t>GitHub</a:t>
            </a:r>
          </a:p>
          <a:p>
            <a:pPr lvl="1"/>
            <a:r>
              <a:rPr lang="en-US" dirty="0"/>
              <a:t>Slack</a:t>
            </a:r>
          </a:p>
          <a:p>
            <a:pPr lvl="1"/>
            <a:r>
              <a:rPr lang="en-US" dirty="0"/>
              <a:t>OGC Portal</a:t>
            </a:r>
          </a:p>
          <a:p>
            <a:pPr marL="0" indent="0">
              <a:lnSpc>
                <a:spcPct val="110000"/>
              </a:lnSpc>
              <a:buNone/>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9</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383164055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3148</TotalTime>
  <Words>914</Words>
  <Application>Microsoft Macintosh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16</vt:i4>
      </vt:variant>
    </vt:vector>
  </HeadingPairs>
  <TitlesOfParts>
    <vt:vector size="25"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Where in the World</vt:lpstr>
      <vt:lpstr>Welcome and Screenshot</vt:lpstr>
      <vt:lpstr>Policy Framework &amp; Participant Code of Conduct</vt:lpstr>
      <vt:lpstr>Susan Raymie: SOCOM Sponsor Remarks</vt:lpstr>
      <vt:lpstr>Review of Goals, Activities, Deliverables</vt:lpstr>
      <vt:lpstr>Leonard Daly: Resources and Tools</vt:lpstr>
      <vt:lpstr>Leonard Daly: Resources and Tools</vt:lpstr>
      <vt:lpstr>Document Resources</vt:lpstr>
      <vt:lpstr>Other Documents</vt:lpstr>
      <vt:lpstr>Collaborative Tools</vt:lpstr>
      <vt:lpstr>During Sprint</vt:lpstr>
      <vt:lpstr>Participant Presentations</vt:lpstr>
      <vt:lpstr>Wrap-Up and Next Steps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161</cp:revision>
  <dcterms:created xsi:type="dcterms:W3CDTF">2020-04-17T22:01:33Z</dcterms:created>
  <dcterms:modified xsi:type="dcterms:W3CDTF">2020-09-01T14:57:48Z</dcterms:modified>
</cp:coreProperties>
</file>